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71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3942"/>
    <a:srgbClr val="007DBC"/>
    <a:srgbClr val="4472C4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41"/>
    <p:restoredTop sz="94643"/>
  </p:normalViewPr>
  <p:slideViewPr>
    <p:cSldViewPr snapToGrid="0" snapToObjects="1">
      <p:cViewPr varScale="1">
        <p:scale>
          <a:sx n="84" d="100"/>
          <a:sy n="84" d="100"/>
        </p:scale>
        <p:origin x="21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59B95DE-4938-AA48-AB0D-859AE49BB431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207240" cy="6858000"/>
          </a:xfrm>
          <a:prstGeom prst="rect">
            <a:avLst/>
          </a:prstGeom>
          <a:solidFill>
            <a:srgbClr val="30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67529E-86C5-D645-805F-671C3360751D}"/>
              </a:ext>
            </a:extLst>
          </p:cNvPr>
          <p:cNvSpPr/>
          <p:nvPr userDrawn="1"/>
        </p:nvSpPr>
        <p:spPr>
          <a:xfrm>
            <a:off x="-1" y="2816599"/>
            <a:ext cx="12192001" cy="2617342"/>
          </a:xfrm>
          <a:prstGeom prst="rect">
            <a:avLst/>
          </a:prstGeom>
          <a:solidFill>
            <a:srgbClr val="007D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52D417-DB44-054D-899A-3F899F33B2FE}"/>
              </a:ext>
            </a:extLst>
          </p:cNvPr>
          <p:cNvSpPr txBox="1"/>
          <p:nvPr userDrawn="1"/>
        </p:nvSpPr>
        <p:spPr>
          <a:xfrm>
            <a:off x="7408270" y="6313576"/>
            <a:ext cx="4737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</a:rPr>
              <a:t>Technical Communicators Conference 2018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7F336A25-1142-0F4F-8E45-12707EE51D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3361" y="2938406"/>
            <a:ext cx="7136160" cy="1458931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3762252-C9A2-DA45-A7E9-CD61ED2D8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8185" y="112758"/>
            <a:ext cx="1378216" cy="405358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1C9703-7E13-4345-AC67-5205DFC1F6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2121" y="4474057"/>
            <a:ext cx="7137400" cy="8588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1F0D7C-F779-0C41-BD1F-7115DE93E13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31130" y="1054851"/>
            <a:ext cx="4677735" cy="510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64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E8CE8-D34B-554D-A5D7-4F404214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208C07-37C5-C349-A202-AAE7E55EA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99778-F5D9-7042-AA0C-29C851B4E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7CCA3-D064-8148-9DF9-949169B71E86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63107-94F3-3D4E-AC8A-09C895C1A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64EA5-B2C0-1143-81A9-A461DDA89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71404-3D08-4641-ADE2-A2A1C7F95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62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1DAF6D-6C08-864F-97AF-BDFB4577DE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C75790-0A95-614D-BB70-9E86F5C48B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4086D-BCB3-E943-BB7F-BF2006C90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7CCA3-D064-8148-9DF9-949169B71E86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A5C67-1CCA-6D4B-AEDD-F427F92B9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03145-85C2-834A-B66D-8A404A3E7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71404-3D08-4641-ADE2-A2A1C7F95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66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3D1972E-40A4-9347-A44C-DC3699C3C155}"/>
              </a:ext>
            </a:extLst>
          </p:cNvPr>
          <p:cNvGrpSpPr/>
          <p:nvPr userDrawn="1"/>
        </p:nvGrpSpPr>
        <p:grpSpPr>
          <a:xfrm rot="10800000">
            <a:off x="0" y="883578"/>
            <a:ext cx="3496117" cy="2421111"/>
            <a:chOff x="8854339" y="4161226"/>
            <a:chExt cx="3496117" cy="242111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445D458-0820-4F4E-904E-7D38F985EBE3}"/>
                </a:ext>
              </a:extLst>
            </p:cNvPr>
            <p:cNvSpPr/>
            <p:nvPr userDrawn="1"/>
          </p:nvSpPr>
          <p:spPr>
            <a:xfrm>
              <a:off x="10652861" y="5457131"/>
              <a:ext cx="1697595" cy="1125206"/>
            </a:xfrm>
            <a:prstGeom prst="rect">
              <a:avLst/>
            </a:prstGeom>
            <a:solidFill>
              <a:srgbClr val="007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B07CD0C-374F-B946-A2F8-28E89F267C72}"/>
                </a:ext>
              </a:extLst>
            </p:cNvPr>
            <p:cNvSpPr/>
            <p:nvPr userDrawn="1"/>
          </p:nvSpPr>
          <p:spPr>
            <a:xfrm>
              <a:off x="8854339" y="4161226"/>
              <a:ext cx="3496117" cy="23919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11189AC6-35A4-4740-93A3-D937DD730318}"/>
              </a:ext>
            </a:extLst>
          </p:cNvPr>
          <p:cNvSpPr/>
          <p:nvPr userDrawn="1"/>
        </p:nvSpPr>
        <p:spPr>
          <a:xfrm>
            <a:off x="0" y="0"/>
            <a:ext cx="12207240" cy="914400"/>
          </a:xfrm>
          <a:prstGeom prst="rect">
            <a:avLst/>
          </a:prstGeom>
          <a:solidFill>
            <a:srgbClr val="30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C79A70A-A45D-D642-A1FF-18EDD0E840C4}"/>
              </a:ext>
            </a:extLst>
          </p:cNvPr>
          <p:cNvGrpSpPr/>
          <p:nvPr userDrawn="1"/>
        </p:nvGrpSpPr>
        <p:grpSpPr>
          <a:xfrm>
            <a:off x="7684201" y="3400746"/>
            <a:ext cx="4518074" cy="3128831"/>
            <a:chOff x="8701939" y="4008826"/>
            <a:chExt cx="3496117" cy="242111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0632230-6BFE-9745-BF2A-E45DE9BE40B9}"/>
                </a:ext>
              </a:extLst>
            </p:cNvPr>
            <p:cNvSpPr/>
            <p:nvPr userDrawn="1"/>
          </p:nvSpPr>
          <p:spPr>
            <a:xfrm>
              <a:off x="10494405" y="5304731"/>
              <a:ext cx="1697595" cy="1125206"/>
            </a:xfrm>
            <a:prstGeom prst="rect">
              <a:avLst/>
            </a:prstGeom>
            <a:solidFill>
              <a:srgbClr val="007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1E1B8A4-511C-694B-804C-B628A55400EF}"/>
                </a:ext>
              </a:extLst>
            </p:cNvPr>
            <p:cNvSpPr/>
            <p:nvPr userDrawn="1"/>
          </p:nvSpPr>
          <p:spPr>
            <a:xfrm>
              <a:off x="8701939" y="4008826"/>
              <a:ext cx="3496117" cy="23919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62E87450-081C-8B45-B0DE-0A7B09782D0A}"/>
              </a:ext>
            </a:extLst>
          </p:cNvPr>
          <p:cNvSpPr/>
          <p:nvPr userDrawn="1"/>
        </p:nvSpPr>
        <p:spPr>
          <a:xfrm>
            <a:off x="0" y="6492240"/>
            <a:ext cx="12192000" cy="365760"/>
          </a:xfrm>
          <a:prstGeom prst="rect">
            <a:avLst/>
          </a:prstGeom>
          <a:solidFill>
            <a:srgbClr val="30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5171CE-DDAF-1F4D-9A35-2ED6A300E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4" y="71918"/>
            <a:ext cx="11701461" cy="784279"/>
          </a:xfrm>
          <a:noFill/>
          <a:ln>
            <a:noFill/>
          </a:ln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9EA2E-3215-2445-B88C-6F7663DDC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249" y="1555302"/>
            <a:ext cx="10749521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D3A43B-CBE2-B444-9D68-3BD1B5FF984D}"/>
              </a:ext>
            </a:extLst>
          </p:cNvPr>
          <p:cNvSpPr txBox="1"/>
          <p:nvPr userDrawn="1"/>
        </p:nvSpPr>
        <p:spPr>
          <a:xfrm>
            <a:off x="7580395" y="6512129"/>
            <a:ext cx="3766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Technical Communicators Conference 2018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7B742AD0-C1CD-0E4F-A120-E85E4EDFEF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376" t="23884" r="16783" b="23956"/>
          <a:stretch/>
        </p:blipFill>
        <p:spPr>
          <a:xfrm>
            <a:off x="11219663" y="6106159"/>
            <a:ext cx="891960" cy="6858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E28F5C7E-54E4-4A43-9B32-8DD15D78BB0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602" y="6561830"/>
            <a:ext cx="777239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343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117D7-1350-3541-A8E3-C62591686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B299C9-B492-914E-A62F-1E1E0CE90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4A704-C411-C14E-9AFC-4057B2857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7CCA3-D064-8148-9DF9-949169B71E86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14DCD-0BA7-2E43-80A7-E2C445A7A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C9CBA-0EE4-8E4A-936E-3A3DCD245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71404-3D08-4641-ADE2-A2A1C7F95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81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14721-BEA6-0046-A7BB-6EB1ED5DE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36E83-419E-4A48-A955-66C81BECBA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3FF5B3-1902-7448-A9F0-519C4CE7E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7FD685-F488-794D-A0F0-1FA671002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7CCA3-D064-8148-9DF9-949169B71E86}" type="datetimeFigureOut">
              <a:rPr lang="en-US" smtClean="0"/>
              <a:t>10/9/18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A918BB-7CB1-9D4B-9317-BB0051D13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E60E91-D17C-7E48-9C87-588AC19D1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71404-3D08-4641-ADE2-A2A1C7F95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31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6C25A-6053-8D47-BA4B-4F1A83ED5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C3439-F469-C845-8ABA-353E23102E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419B16-A445-0E45-AA3A-14CC36C3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616CC5-9B2B-444D-8474-4A587D5089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3ED242-F1A3-1B41-B603-6A8D439616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123C40-29D2-064E-B07F-DFF8A8225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7CCA3-D064-8148-9DF9-949169B71E86}" type="datetimeFigureOut">
              <a:rPr lang="en-US" smtClean="0"/>
              <a:t>10/9/18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654512-46E3-8E4D-8C0F-9F6543CB3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22A14D-3A69-234A-8170-25572BB0E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71404-3D08-4641-ADE2-A2A1C7F95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703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80EF4-5134-6446-9B75-410DB4A58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0FFA54-31CE-2849-8EC8-894B9444E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7CCA3-D064-8148-9DF9-949169B71E86}" type="datetimeFigureOut">
              <a:rPr lang="en-US" smtClean="0"/>
              <a:t>10/9/18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1241AF-154E-1A49-A067-8BBE6B826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E1C19-39A4-0143-942E-4079580CE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71404-3D08-4641-ADE2-A2A1C7F95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442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26034B-33AE-4640-AEE7-85B39D1F0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7CCA3-D064-8148-9DF9-949169B71E86}" type="datetimeFigureOut">
              <a:rPr lang="en-US" smtClean="0"/>
              <a:t>10/9/18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6DC4F0-3DDE-B74B-91B9-9F2AF557B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9CD9B0-A8F8-E445-9D7A-DC69C9BFA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71404-3D08-4641-ADE2-A2A1C7F95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16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EF0FC-8376-704A-9CB8-9962C2014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5C3D5-5142-0841-8FDF-8371A2A58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BD996F-F7F5-4D47-B946-7A56D6947D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AAAF85-1635-5641-A375-91523DEC4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7CCA3-D064-8148-9DF9-949169B71E86}" type="datetimeFigureOut">
              <a:rPr lang="en-US" smtClean="0"/>
              <a:t>10/9/18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6B3BF7-69A5-E048-8000-30DF75103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618A31-36C9-8D46-874C-F75E4F98D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71404-3D08-4641-ADE2-A2A1C7F95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028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87522-2C65-7C49-AC0D-5AF657C42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550E1B-B5C6-2743-9BE3-82DD09645F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4DB87A-4176-764D-9750-EC06DD4EAA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9B9744-83C6-0340-83D2-F0C9DF504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7CCA3-D064-8148-9DF9-949169B71E86}" type="datetimeFigureOut">
              <a:rPr lang="en-US" smtClean="0"/>
              <a:t>10/9/18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9CD73B-A0A4-6340-8EC7-B48452DBE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1F573F-9BDE-644E-B963-1DFB48308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71404-3D08-4641-ADE2-A2A1C7F95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572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79DCF6-99EF-754D-A045-89969750F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A5124-A41C-C74B-AFAB-1FC346F36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F38A6-4329-B245-B9D2-F2DCAA1B55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7CCA3-D064-8148-9DF9-949169B71E86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0FEC8-5CAC-874D-9125-53C1C7A1B4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5535A-C044-D148-8A69-60A356C8E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71404-3D08-4641-ADE2-A2A1C7F95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384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idratherbewriting.com/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tomjoht@gmail.com" TargetMode="External"/><Relationship Id="rId4" Type="http://schemas.openxmlformats.org/officeDocument/2006/relationships/hyperlink" Target="http://twitter.com/tomjohnso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CD690-E8DB-7940-9BE6-C7A9553A42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 Comm Trends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6BB00-4FF2-DF41-B321-6689A40488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pPr fontAlgn="base"/>
            <a:r>
              <a:rPr lang="en-US" cap="all" dirty="0"/>
              <a:t>PROVIDING VALUE AS A GENERALIST IN A SEA OF SPECIALISTS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968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188D1-F7A8-594A-991C-EE22805FD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Simpler on frontend, complex underneath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298290-0843-9843-8CEA-92A14C4668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100" y="572308"/>
            <a:ext cx="9639300" cy="5612215"/>
          </a:xfrm>
        </p:spPr>
      </p:pic>
    </p:spTree>
    <p:extLst>
      <p:ext uri="{BB962C8B-B14F-4D97-AF65-F5344CB8AC3E}">
        <p14:creationId xmlns:p14="http://schemas.microsoft.com/office/powerpoint/2010/main" val="1276264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188D1-F7A8-594A-991C-EE22805FD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Trying in vain to keep up with the pace of technology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AFA23F-2EF0-AA45-AE51-9A3A0331E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400" y="503841"/>
            <a:ext cx="10299700" cy="5996714"/>
          </a:xfrm>
        </p:spPr>
      </p:pic>
    </p:spTree>
    <p:extLst>
      <p:ext uri="{BB962C8B-B14F-4D97-AF65-F5344CB8AC3E}">
        <p14:creationId xmlns:p14="http://schemas.microsoft.com/office/powerpoint/2010/main" val="1411318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188D1-F7A8-594A-991C-EE22805FD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knowledge is essential to writing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37A90E-13BF-FF4F-B6F8-37A34055E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100" y="585177"/>
            <a:ext cx="10960100" cy="6381214"/>
          </a:xfrm>
        </p:spPr>
      </p:pic>
    </p:spTree>
    <p:extLst>
      <p:ext uri="{BB962C8B-B14F-4D97-AF65-F5344CB8AC3E}">
        <p14:creationId xmlns:p14="http://schemas.microsoft.com/office/powerpoint/2010/main" val="2919492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188D1-F7A8-594A-991C-EE22805FD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collaboration in authoring specialized content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957842-861E-2D48-90C0-7DDC5B954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82" y="317500"/>
            <a:ext cx="10836718" cy="6309378"/>
          </a:xfrm>
        </p:spPr>
      </p:pic>
    </p:spTree>
    <p:extLst>
      <p:ext uri="{BB962C8B-B14F-4D97-AF65-F5344CB8AC3E}">
        <p14:creationId xmlns:p14="http://schemas.microsoft.com/office/powerpoint/2010/main" val="1265567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188D1-F7A8-594A-991C-EE22805FD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7B690B-639C-7A48-8BB4-8FFFC2365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9000" y="1934369"/>
            <a:ext cx="5295900" cy="3594100"/>
          </a:xfrm>
        </p:spPr>
      </p:pic>
    </p:spTree>
    <p:extLst>
      <p:ext uri="{BB962C8B-B14F-4D97-AF65-F5344CB8AC3E}">
        <p14:creationId xmlns:p14="http://schemas.microsoft.com/office/powerpoint/2010/main" val="3650493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188D1-F7A8-594A-991C-EE22805FD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get more info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49E5D9-E4ED-AB41-B91D-3A350D89DF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2252" y="1555750"/>
            <a:ext cx="8969395" cy="4351338"/>
          </a:xfrm>
        </p:spPr>
      </p:pic>
    </p:spTree>
    <p:extLst>
      <p:ext uri="{BB962C8B-B14F-4D97-AF65-F5344CB8AC3E}">
        <p14:creationId xmlns:p14="http://schemas.microsoft.com/office/powerpoint/2010/main" val="1833351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188D1-F7A8-594A-991C-EE22805FD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Agree/disagree survey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976578-1B5C-324B-8D7D-4990CE3AB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1049" y="1555750"/>
            <a:ext cx="6491802" cy="4351338"/>
          </a:xfrm>
        </p:spPr>
      </p:pic>
    </p:spTree>
    <p:extLst>
      <p:ext uri="{BB962C8B-B14F-4D97-AF65-F5344CB8AC3E}">
        <p14:creationId xmlns:p14="http://schemas.microsoft.com/office/powerpoint/2010/main" val="1154601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188D1-F7A8-594A-991C-EE22805FD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5ACBAAA-0943-9D46-B19D-61B2A9FCE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8990" y="2155349"/>
            <a:ext cx="1905000" cy="26289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6E9D97-C726-174D-9837-85405424ABEB}"/>
              </a:ext>
            </a:extLst>
          </p:cNvPr>
          <p:cNvSpPr txBox="1"/>
          <p:nvPr/>
        </p:nvSpPr>
        <p:spPr>
          <a:xfrm>
            <a:off x="4292600" y="2463800"/>
            <a:ext cx="37388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Tom Johnson</a:t>
            </a:r>
            <a:br>
              <a:rPr lang="en-US" sz="2400" dirty="0"/>
            </a:br>
            <a:r>
              <a:rPr lang="en-US" sz="2400" dirty="0"/>
              <a:t>— </a:t>
            </a:r>
            <a:r>
              <a:rPr lang="en-US" sz="2400" dirty="0">
                <a:hlinkClick r:id="rId3"/>
              </a:rPr>
              <a:t>idratherbewriting.com</a:t>
            </a:r>
            <a:br>
              <a:rPr lang="en-US" sz="2400" dirty="0"/>
            </a:br>
            <a:r>
              <a:rPr lang="en-US" sz="2400" dirty="0"/>
              <a:t>— </a:t>
            </a:r>
            <a:r>
              <a:rPr lang="en-US" sz="2400" dirty="0">
                <a:hlinkClick r:id="rId4"/>
              </a:rPr>
              <a:t>@tomjohnson</a:t>
            </a:r>
            <a:br>
              <a:rPr lang="en-US" sz="2400" dirty="0"/>
            </a:br>
            <a:r>
              <a:rPr lang="en-US" sz="2400" dirty="0"/>
              <a:t>— </a:t>
            </a:r>
            <a:r>
              <a:rPr lang="en-US" sz="2400" dirty="0">
                <a:hlinkClick r:id="rId5"/>
              </a:rPr>
              <a:t>tomjoht@gmail.com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65101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188D1-F7A8-594A-991C-EE22805FD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trends intrigue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335F3A-C74F-3241-AD4C-F9D25DD1D0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500" y="378139"/>
            <a:ext cx="10820400" cy="6299878"/>
          </a:xfrm>
        </p:spPr>
      </p:pic>
    </p:spTree>
    <p:extLst>
      <p:ext uri="{BB962C8B-B14F-4D97-AF65-F5344CB8AC3E}">
        <p14:creationId xmlns:p14="http://schemas.microsoft.com/office/powerpoint/2010/main" val="705198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188D1-F7A8-594A-991C-EE22805FD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impact of UX and the need for docs</a:t>
            </a:r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43D8E1C4-4D9F-154A-A7E1-0580AB52C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7100" y="733062"/>
            <a:ext cx="10058400" cy="5856224"/>
          </a:xfrm>
        </p:spPr>
      </p:pic>
    </p:spTree>
    <p:extLst>
      <p:ext uri="{BB962C8B-B14F-4D97-AF65-F5344CB8AC3E}">
        <p14:creationId xmlns:p14="http://schemas.microsoft.com/office/powerpoint/2010/main" val="2676449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188D1-F7A8-594A-991C-EE22805FD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trends based on BLS data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CA2B47E-BE5B-114C-BBA5-1EC3DC8EA5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499" y="452081"/>
            <a:ext cx="11471275" cy="6678832"/>
          </a:xfrm>
        </p:spPr>
      </p:pic>
    </p:spTree>
    <p:extLst>
      <p:ext uri="{BB962C8B-B14F-4D97-AF65-F5344CB8AC3E}">
        <p14:creationId xmlns:p14="http://schemas.microsoft.com/office/powerpoint/2010/main" val="3659734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188D1-F7A8-594A-991C-EE22805FD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“evolution” of roles, but towards what?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94FD08AE-A3BB-5944-AFF2-23173A031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414" y="330762"/>
            <a:ext cx="10885486" cy="633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278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188D1-F7A8-594A-991C-EE22805FD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at job ads to extrapolate trends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B6E0DCF-2C13-2B4C-BF8F-499F28D80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9500" y="821792"/>
            <a:ext cx="9791700" cy="5700945"/>
          </a:xfrm>
        </p:spPr>
      </p:pic>
    </p:spTree>
    <p:extLst>
      <p:ext uri="{BB962C8B-B14F-4D97-AF65-F5344CB8AC3E}">
        <p14:creationId xmlns:p14="http://schemas.microsoft.com/office/powerpoint/2010/main" val="3490136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188D1-F7A8-594A-991C-EE22805FD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at job ads for trends (cont.)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0FCDAE3-2CC3-5246-B177-256C9959B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5951" y="279962"/>
            <a:ext cx="10898186" cy="6345166"/>
          </a:xfrm>
        </p:spPr>
      </p:pic>
    </p:spTree>
    <p:extLst>
      <p:ext uri="{BB962C8B-B14F-4D97-AF65-F5344CB8AC3E}">
        <p14:creationId xmlns:p14="http://schemas.microsoft.com/office/powerpoint/2010/main" val="715387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188D1-F7A8-594A-991C-EE22805FD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knowledge valued more than writing skills</a:t>
            </a: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46184301-7C0C-C246-A8B6-D8A71DE9E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314" y="318062"/>
            <a:ext cx="10644186" cy="6197282"/>
          </a:xfrm>
        </p:spPr>
      </p:pic>
    </p:spTree>
    <p:extLst>
      <p:ext uri="{BB962C8B-B14F-4D97-AF65-F5344CB8AC3E}">
        <p14:creationId xmlns:p14="http://schemas.microsoft.com/office/powerpoint/2010/main" val="3831379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188D1-F7A8-594A-991C-EE22805FD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drives the value of  tech knowledge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135E9DC-536D-B74A-8AF2-A9A66CD5BD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313" y="318062"/>
            <a:ext cx="11080027" cy="6451038"/>
          </a:xfrm>
        </p:spPr>
      </p:pic>
    </p:spTree>
    <p:extLst>
      <p:ext uri="{BB962C8B-B14F-4D97-AF65-F5344CB8AC3E}">
        <p14:creationId xmlns:p14="http://schemas.microsoft.com/office/powerpoint/2010/main" val="3136017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</TotalTime>
  <Words>115</Words>
  <Application>Microsoft Macintosh PowerPoint</Application>
  <PresentationFormat>Widescreen</PresentationFormat>
  <Paragraphs>19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Tech Comm Trends</vt:lpstr>
      <vt:lpstr>Why trends intrigue </vt:lpstr>
      <vt:lpstr>The impact of UX and the need for docs</vt:lpstr>
      <vt:lpstr>Evaluating trends based on BLS data</vt:lpstr>
      <vt:lpstr>An “evolution” of roles, but towards what?</vt:lpstr>
      <vt:lpstr>Looking at job ads to extrapolate trends</vt:lpstr>
      <vt:lpstr>Looking at job ads for trends (cont.)</vt:lpstr>
      <vt:lpstr>Tech knowledge valued more than writing skills</vt:lpstr>
      <vt:lpstr>Complexity drives the value of  tech knowledge</vt:lpstr>
      <vt:lpstr>Simpler on frontend, complex underneath</vt:lpstr>
      <vt:lpstr>Trying in vain to keep up with the pace of technology</vt:lpstr>
      <vt:lpstr>Technical knowledge is essential to writing</vt:lpstr>
      <vt:lpstr>More collaboration in authoring specialized content</vt:lpstr>
      <vt:lpstr>Questions</vt:lpstr>
      <vt:lpstr>Where to get more info</vt:lpstr>
      <vt:lpstr>Agree/disagree survey</vt:lpstr>
      <vt:lpstr>About me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Tom Johnson</cp:lastModifiedBy>
  <cp:revision>31</cp:revision>
  <dcterms:created xsi:type="dcterms:W3CDTF">2018-07-27T21:03:53Z</dcterms:created>
  <dcterms:modified xsi:type="dcterms:W3CDTF">2018-10-10T05:37:27Z</dcterms:modified>
</cp:coreProperties>
</file>